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sborn, Andrea" initials="" lastIdx="8" clrIdx="0"/>
  <p:cmAuthor id="2" name="Zana Dukadzinac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212" autoAdjust="0"/>
    <p:restoredTop sz="78419" autoAdjust="0"/>
  </p:normalViewPr>
  <p:slideViewPr>
    <p:cSldViewPr snapToGrid="0">
      <p:cViewPr varScale="1">
        <p:scale>
          <a:sx n="59" d="100"/>
          <a:sy n="59" d="100"/>
        </p:scale>
        <p:origin x="8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67F6BD8-1A18-4180-A3DF-28807FE1821A}" type="datetimeFigureOut">
              <a:rPr lang="en-US"/>
              <a:pPr>
                <a:defRPr/>
              </a:pPr>
              <a:t>2023-06-14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F894DF-86D1-411C-9BC2-D3E9C3EA9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649813-F59C-4C61-9890-20F019F245F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490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093788"/>
            <a:ext cx="9144000" cy="1677987"/>
          </a:xfrm>
        </p:spPr>
        <p:txBody>
          <a:bodyPr anchor="b">
            <a:normAutofit/>
          </a:bodyPr>
          <a:lstStyle>
            <a:lvl1pPr algn="r">
              <a:defRPr sz="44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101976"/>
            <a:ext cx="9144000" cy="1655762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801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1C98A-C5DC-4C78-BD0D-CF5DC7D5F5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0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BD4FB-196E-454C-890F-5743748546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6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 algn="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49" y="4589479"/>
            <a:ext cx="10515600" cy="1500187"/>
          </a:xfrm>
        </p:spPr>
        <p:txBody>
          <a:bodyPr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220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C2B47-41F2-42A5-AA41-34CCD9669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55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FB889-B1E1-40D0-9118-58010DD0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97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10515600" cy="4014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2CC5-A507-4028-B3C9-257C8E707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10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2057400"/>
            <a:ext cx="4919663" cy="40147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172200" y="2057400"/>
            <a:ext cx="5181600" cy="40005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C94A-5837-4538-A85E-3BC9A11D4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8459C-5D3F-466B-B70D-EFCCECAF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924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FD813-48F2-42F0-8FCF-ACF9E1873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455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ACA56-2288-4290-B789-2225FFBF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8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95B727-CB92-4FD5-AF0D-B54F541D4673}" type="datetime1">
              <a:rPr lang="en-US"/>
              <a:pPr>
                <a:defRPr/>
              </a:pPr>
              <a:t>2023-06-14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0D9DBF5-9739-45F5-BA36-F9FB46B79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zd.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ol.co.za/sunday-tribune/news/shortage-of-vaccines-for-livestock-affects-livelihoods-and-animal-survival-d0774f85-ae69-4f5c-b136-76a3a8a133a1" TargetMode="External"/><Relationship Id="rId7" Type="http://schemas.openxmlformats.org/officeDocument/2006/relationships/hyperlink" Target="https://www.merckvetmanual.com/generalized-conditions/african-horse-sickness/african-horse-sickness?query=african%20horse%20sickness&amp;_gl=1*1fcs2q1*_up*MQ..&amp;gclid=CjwKCAjwyqWkBhBMEiwAp2yUFgTKgBbB9Zq6cUm48k3bFB3S0elLZ_5cbgC7MujTITnlRsrKQdgecRoCm0QQAvD_BwE&amp;gclsrc=aw.ds" TargetMode="External"/><Relationship Id="rId2" Type="http://schemas.openxmlformats.org/officeDocument/2006/relationships/hyperlink" Target="https://www.iol.co.za/the-star/news/horse-sickness-vaccines-now-available-allowing-owners-to-keep-animals-protected-safe-e60e0aeb-8489-4bb9-9d48-15b846fab69d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pubmed.ncbi.nlm.nih.gov/37103184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aphis.usda.gov/aphis/ourfocus/animalhealth/animal-disease-information/cattle-disease-information/vesicular-stomatitis-info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aphis.usda.gov/aphis/ourfocus/animalhealth/animal-disease-information/cattle-disease-information/vesicular-stomatitis-info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utbreaknewstoday.com/maine-reports-increase-in-animal-rabies-in-2023/" TargetMode="External"/><Relationship Id="rId2" Type="http://schemas.openxmlformats.org/officeDocument/2006/relationships/hyperlink" Target="https://outbreaknewstoday.com/toronto-officials-report-117-increase-in-raccoon-bites-in-2023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hyperlink" Target="https://www.alaskasnewssource.com/2023/06/08/first-rabid-moose-state-history-discovered-western-alask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800" dirty="0" err="1"/>
              <a:t>Community</a:t>
            </a:r>
            <a:r>
              <a:rPr lang="fr-FR" sz="2800" dirty="0"/>
              <a:t> for </a:t>
            </a:r>
            <a:r>
              <a:rPr lang="fr-FR" sz="2800" dirty="0" err="1"/>
              <a:t>Emerging</a:t>
            </a:r>
            <a:r>
              <a:rPr lang="fr-FR" sz="2800" dirty="0"/>
              <a:t> and </a:t>
            </a:r>
            <a:r>
              <a:rPr lang="fr-FR" sz="2800" dirty="0" err="1"/>
              <a:t>Zoonotic</a:t>
            </a:r>
            <a:r>
              <a:rPr lang="fr-FR" sz="2800" dirty="0"/>
              <a:t> </a:t>
            </a:r>
            <a:r>
              <a:rPr lang="fr-FR" sz="2800" dirty="0" err="1"/>
              <a:t>Diseases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000" i="1" dirty="0" err="1"/>
              <a:t>Identifying</a:t>
            </a:r>
            <a:r>
              <a:rPr lang="fr-FR" sz="2000" i="1" dirty="0"/>
              <a:t> </a:t>
            </a:r>
            <a:r>
              <a:rPr lang="fr-FR" sz="2000" i="1" dirty="0" err="1"/>
              <a:t>emerging</a:t>
            </a:r>
            <a:r>
              <a:rPr lang="fr-FR" sz="2000" i="1" dirty="0"/>
              <a:t> </a:t>
            </a:r>
            <a:r>
              <a:rPr lang="fr-FR" sz="2000" i="1" dirty="0" err="1"/>
              <a:t>risks</a:t>
            </a:r>
            <a:r>
              <a:rPr lang="fr-FR" sz="2000" i="1" dirty="0"/>
              <a:t> </a:t>
            </a:r>
            <a:r>
              <a:rPr lang="fr-FR" sz="2000" i="1" dirty="0" err="1"/>
              <a:t>through</a:t>
            </a:r>
            <a:r>
              <a:rPr lang="fr-FR" sz="2000" i="1" dirty="0"/>
              <a:t> collective intelligence</a:t>
            </a:r>
            <a:endParaRPr lang="en-CA" sz="2000" i="1" dirty="0"/>
          </a:p>
        </p:txBody>
      </p:sp>
      <p:sp>
        <p:nvSpPr>
          <p:cNvPr id="14339" name="Subtitle 1"/>
          <p:cNvSpPr>
            <a:spLocks noGrp="1"/>
          </p:cNvSpPr>
          <p:nvPr>
            <p:ph type="subTitle" idx="1"/>
          </p:nvPr>
        </p:nvSpPr>
        <p:spPr>
          <a:xfrm>
            <a:off x="3048000" y="3101975"/>
            <a:ext cx="9144000" cy="1123950"/>
          </a:xfrm>
        </p:spPr>
        <p:txBody>
          <a:bodyPr/>
          <a:lstStyle/>
          <a:p>
            <a:pPr eaLnBrk="1" hangingPunct="1"/>
            <a:r>
              <a:rPr lang="en-CA" altLang="en-US" dirty="0" smtClean="0"/>
              <a:t>CEZD – CAHSS Equine Network Update</a:t>
            </a:r>
            <a:endParaRPr lang="en-CA" altLang="en-US" dirty="0"/>
          </a:p>
          <a:p>
            <a:pPr eaLnBrk="1" hangingPunct="1"/>
            <a:r>
              <a:rPr lang="en-CA" altLang="en-US" dirty="0" smtClean="0"/>
              <a:t>14 June 2023</a:t>
            </a:r>
            <a:endParaRPr lang="en-CA" altLang="en-US" dirty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9448800" y="635635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fld id="{65D84322-D45D-4E35-B089-2601BE7D71B2}" type="slidenum">
              <a:rPr lang="en-US" altLang="en-US" sz="1200" smtClean="0">
                <a:solidFill>
                  <a:srgbClr val="898989"/>
                </a:solidFill>
              </a:rPr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9380538" y="5749925"/>
            <a:ext cx="2811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CA" altLang="en-US" sz="3600" b="1">
                <a:solidFill>
                  <a:srgbClr val="FFFFFF"/>
                </a:solidFill>
                <a:hlinkClick r:id="rId3"/>
              </a:rPr>
              <a:t>www.cezd.ca</a:t>
            </a:r>
            <a:r>
              <a:rPr lang="en-CA" altLang="en-US" sz="3600">
                <a:solidFill>
                  <a:srgbClr val="FFFFFF"/>
                </a:solidFill>
              </a:rPr>
              <a:t> </a:t>
            </a:r>
            <a:endParaRPr lang="en-US" altLang="en-US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82483"/>
      </p:ext>
    </p:extLst>
  </p:cSld>
  <p:clrMapOvr>
    <a:masterClrMapping/>
  </p:clrMapOvr>
  <p:transition spd="slow" advTm="264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African Horse Sickness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South Africa</a:t>
            </a:r>
            <a:endParaRPr lang="en-C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/>
              <a:t>Large outbreaks in South Africa </a:t>
            </a:r>
            <a:r>
              <a:rPr lang="en-CA" dirty="0" smtClean="0"/>
              <a:t>have been spreading rapidly </a:t>
            </a:r>
            <a:r>
              <a:rPr lang="en-CA" dirty="0" smtClean="0"/>
              <a:t>Feb-April 2023</a:t>
            </a:r>
            <a:endParaRPr lang="en-CA" dirty="0"/>
          </a:p>
          <a:p>
            <a:r>
              <a:rPr lang="en-CA" dirty="0" smtClean="0"/>
              <a:t>Vaccines have not been readily </a:t>
            </a:r>
            <a:r>
              <a:rPr lang="en-CA" dirty="0" smtClean="0">
                <a:hlinkClick r:id="rId2"/>
              </a:rPr>
              <a:t>available for AHS</a:t>
            </a:r>
            <a:r>
              <a:rPr lang="en-CA" dirty="0" smtClean="0"/>
              <a:t> and for other </a:t>
            </a:r>
            <a:r>
              <a:rPr lang="en-CA" dirty="0" smtClean="0">
                <a:hlinkClick r:id="rId3"/>
              </a:rPr>
              <a:t>animal diseases</a:t>
            </a:r>
            <a:endParaRPr lang="en-CA" dirty="0" smtClean="0"/>
          </a:p>
          <a:p>
            <a:r>
              <a:rPr lang="en-CA" dirty="0" smtClean="0"/>
              <a:t>Loss of livelihood for many that rely on horses for their work</a:t>
            </a:r>
            <a:endParaRPr lang="en-CA" dirty="0"/>
          </a:p>
          <a:p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6834183" y="0"/>
            <a:ext cx="5389989" cy="40497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7223" y="2804366"/>
            <a:ext cx="5331279" cy="4035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5575" y="1188912"/>
            <a:ext cx="5586420" cy="42557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6571" y="6368143"/>
            <a:ext cx="5595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>
                <a:hlinkClick r:id="rId7"/>
              </a:rPr>
              <a:t>Images from Merck Veterinary Manual - Dr Camilla </a:t>
            </a:r>
            <a:r>
              <a:rPr lang="en-CA" dirty="0" err="1" smtClean="0">
                <a:hlinkClick r:id="rId7"/>
              </a:rPr>
              <a:t>Weyer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769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hlinkClick r:id="rId2"/>
              </a:rPr>
              <a:t>Molecular Identification of </a:t>
            </a:r>
            <a:r>
              <a:rPr lang="en-US" sz="3200" dirty="0" err="1">
                <a:hlinkClick r:id="rId2"/>
              </a:rPr>
              <a:t>Culicoides</a:t>
            </a:r>
            <a:r>
              <a:rPr lang="en-US" sz="3200" dirty="0">
                <a:hlinkClick r:id="rId2"/>
              </a:rPr>
              <a:t> Species and Host Preference Blood Meal in the African Horse Sickness Outbreak-Affected Area in Hua </a:t>
            </a:r>
            <a:r>
              <a:rPr lang="en-US" sz="3200" dirty="0" err="1">
                <a:hlinkClick r:id="rId2"/>
              </a:rPr>
              <a:t>Hin</a:t>
            </a:r>
            <a:r>
              <a:rPr lang="en-US" sz="3200" dirty="0">
                <a:hlinkClick r:id="rId2"/>
              </a:rPr>
              <a:t> District, </a:t>
            </a:r>
            <a:r>
              <a:rPr lang="en-US" sz="3200" dirty="0" err="1">
                <a:hlinkClick r:id="rId2"/>
              </a:rPr>
              <a:t>Prachuap</a:t>
            </a:r>
            <a:r>
              <a:rPr lang="en-US" sz="3200" dirty="0">
                <a:hlinkClick r:id="rId2"/>
              </a:rPr>
              <a:t> </a:t>
            </a:r>
            <a:r>
              <a:rPr lang="en-US" sz="3200" dirty="0" err="1">
                <a:hlinkClick r:id="rId2"/>
              </a:rPr>
              <a:t>Khiri</a:t>
            </a:r>
            <a:r>
              <a:rPr lang="en-US" sz="3200" dirty="0">
                <a:hlinkClick r:id="rId2"/>
              </a:rPr>
              <a:t> Khan Province, Thailand - PubMed (nih.gov)</a:t>
            </a:r>
            <a:endParaRPr lang="en-CA" sz="3200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1973711"/>
            <a:ext cx="6241036" cy="4884289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8FB889-B1E1-40D0-9118-58010DD0FC4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6640286" y="2181452"/>
            <a:ext cx="5181600" cy="3684134"/>
          </a:xfrm>
        </p:spPr>
        <p:txBody>
          <a:bodyPr/>
          <a:lstStyle/>
          <a:p>
            <a:r>
              <a:rPr lang="en-CA" dirty="0" err="1" smtClean="0"/>
              <a:t>Culicoides</a:t>
            </a:r>
            <a:r>
              <a:rPr lang="en-CA" dirty="0" smtClean="0"/>
              <a:t> midges of many species found in Thailand</a:t>
            </a:r>
          </a:p>
          <a:p>
            <a:r>
              <a:rPr lang="en-CA" dirty="0" smtClean="0"/>
              <a:t>Trapped </a:t>
            </a:r>
            <a:r>
              <a:rPr lang="en-CA" dirty="0" err="1"/>
              <a:t>C</a:t>
            </a:r>
            <a:r>
              <a:rPr lang="en-CA" dirty="0" err="1" smtClean="0"/>
              <a:t>ulicoides</a:t>
            </a:r>
            <a:r>
              <a:rPr lang="en-CA" dirty="0" smtClean="0"/>
              <a:t> near 6 horse farms</a:t>
            </a:r>
          </a:p>
          <a:p>
            <a:r>
              <a:rPr lang="en-CA" dirty="0" smtClean="0"/>
              <a:t>Genetic analysis of midge species and blood meals to determine host range</a:t>
            </a:r>
          </a:p>
          <a:p>
            <a:r>
              <a:rPr lang="en-CA" dirty="0" smtClean="0"/>
              <a:t>Horses were most common host</a:t>
            </a:r>
          </a:p>
          <a:p>
            <a:r>
              <a:rPr lang="en-CA" dirty="0" smtClean="0"/>
              <a:t>Dogs, pigs and humans were also common hosts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164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5990"/>
            <a:ext cx="10515600" cy="1325563"/>
          </a:xfrm>
        </p:spPr>
        <p:txBody>
          <a:bodyPr/>
          <a:lstStyle/>
          <a:p>
            <a:r>
              <a:rPr lang="en-US" dirty="0">
                <a:hlinkClick r:id="rId2"/>
              </a:rPr>
              <a:t>USDA APHIS | Vesicular Stomatitis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9598" y="1403634"/>
            <a:ext cx="5181600" cy="4351338"/>
          </a:xfrm>
        </p:spPr>
        <p:txBody>
          <a:bodyPr/>
          <a:lstStyle/>
          <a:p>
            <a:r>
              <a:rPr lang="en-CA" dirty="0" smtClean="0"/>
              <a:t>Steady increase in cases – 77 as of June 12</a:t>
            </a:r>
          </a:p>
          <a:p>
            <a:pPr lvl="1"/>
            <a:r>
              <a:rPr lang="en-CA" dirty="0" smtClean="0"/>
              <a:t>May 17 index case in San Diego county</a:t>
            </a:r>
          </a:p>
          <a:p>
            <a:pPr lvl="1"/>
            <a:r>
              <a:rPr lang="en-CA" dirty="0" smtClean="0"/>
              <a:t>May 19 Riverside County</a:t>
            </a:r>
          </a:p>
          <a:p>
            <a:pPr lvl="1"/>
            <a:r>
              <a:rPr lang="en-CA" dirty="0" smtClean="0"/>
              <a:t>June 1 San Bernardino County</a:t>
            </a:r>
          </a:p>
          <a:p>
            <a:pPr lvl="1"/>
            <a:r>
              <a:rPr lang="en-CA" dirty="0" smtClean="0"/>
              <a:t>June 5 Orange County</a:t>
            </a:r>
          </a:p>
          <a:p>
            <a:pPr lvl="1"/>
            <a:r>
              <a:rPr lang="en-CA" dirty="0" smtClean="0"/>
              <a:t>June 8 Los Angeles County</a:t>
            </a:r>
          </a:p>
          <a:p>
            <a:pPr lvl="1"/>
            <a:endParaRPr lang="en-CA" dirty="0"/>
          </a:p>
          <a:p>
            <a:pPr marL="0" indent="0">
              <a:buNone/>
            </a:pPr>
            <a:r>
              <a:rPr lang="en-CA" dirty="0" smtClean="0"/>
              <a:t>USDA Situation Reports provided publically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71198" y="1361553"/>
            <a:ext cx="6320801" cy="5261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USDA APHIS | Vesicular </a:t>
            </a:r>
            <a:r>
              <a:rPr lang="en-US" dirty="0" smtClean="0">
                <a:hlinkClick r:id="rId2"/>
              </a:rPr>
              <a:t>Stomatitis</a:t>
            </a:r>
            <a:r>
              <a:rPr lang="en-US" dirty="0" smtClean="0"/>
              <a:t> – Sit Rep June 8 2023</a:t>
            </a: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578428"/>
            <a:ext cx="11368683" cy="466407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0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CA" dirty="0" smtClean="0"/>
              <a:t>Strangles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1114" y="1161597"/>
            <a:ext cx="3748704" cy="1026432"/>
          </a:xfrm>
        </p:spPr>
        <p:txBody>
          <a:bodyPr/>
          <a:lstStyle/>
          <a:p>
            <a:r>
              <a:rPr lang="en-CA" dirty="0" smtClean="0"/>
              <a:t>Continue to see increased reports of strangles</a:t>
            </a:r>
          </a:p>
          <a:p>
            <a:r>
              <a:rPr lang="en-CA" dirty="0" smtClean="0"/>
              <a:t>Virtually all reports in since the last meeting have come from North America</a:t>
            </a:r>
          </a:p>
          <a:p>
            <a:pPr lvl="1"/>
            <a:r>
              <a:rPr lang="en-CA" dirty="0" smtClean="0"/>
              <a:t>Ontario, Alberta</a:t>
            </a:r>
          </a:p>
          <a:p>
            <a:pPr lvl="1"/>
            <a:r>
              <a:rPr lang="en-CA" dirty="0" smtClean="0"/>
              <a:t>Florida, Michigan, </a:t>
            </a:r>
            <a:r>
              <a:rPr lang="en-CA" dirty="0"/>
              <a:t>Washington, </a:t>
            </a:r>
            <a:r>
              <a:rPr lang="en-CA" dirty="0" smtClean="0"/>
              <a:t>Kentucky</a:t>
            </a:r>
            <a:r>
              <a:rPr lang="en-CA" dirty="0"/>
              <a:t>, </a:t>
            </a:r>
            <a:r>
              <a:rPr lang="en-CA" dirty="0" smtClean="0"/>
              <a:t>Missouri, Kansas, Indiana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86904" y="1436914"/>
            <a:ext cx="7452697" cy="422864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2C2B47-41F2-42A5-AA41-34CCD966955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5894685"/>
            <a:ext cx="108138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400" dirty="0"/>
              <a:t>The increase likely reflects increases in reporting rather than increase in </a:t>
            </a:r>
            <a:r>
              <a:rPr lang="en-CA" sz="2400" dirty="0" smtClean="0"/>
              <a:t>disease as </a:t>
            </a:r>
          </a:p>
          <a:p>
            <a:r>
              <a:rPr lang="en-CA" sz="2400" dirty="0" smtClean="0"/>
              <a:t>Strangles is thought to be under reported.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5422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489858"/>
            <a:ext cx="5181600" cy="5687106"/>
          </a:xfrm>
        </p:spPr>
        <p:txBody>
          <a:bodyPr/>
          <a:lstStyle/>
          <a:p>
            <a:r>
              <a:rPr lang="en-US" dirty="0">
                <a:hlinkClick r:id="rId2"/>
              </a:rPr>
              <a:t>Toronto officials report 117% increase in raccoon bites in 2023 - Outbreak News </a:t>
            </a:r>
            <a:r>
              <a:rPr lang="en-US" dirty="0" smtClean="0">
                <a:hlinkClick r:id="rId2"/>
              </a:rPr>
              <a:t>Today</a:t>
            </a:r>
            <a:r>
              <a:rPr lang="en-US" dirty="0" smtClean="0"/>
              <a:t> (this does not indicate exposure to rabies)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CA" sz="3600" b="1" dirty="0"/>
              <a:t>Rabies</a:t>
            </a:r>
            <a:endParaRPr lang="en-US" sz="3600" b="1" dirty="0"/>
          </a:p>
          <a:p>
            <a:r>
              <a:rPr lang="en-CA" dirty="0">
                <a:hlinkClick r:id="rId3"/>
              </a:rPr>
              <a:t>Maine reports increase in Rabies Cases</a:t>
            </a:r>
            <a:endParaRPr lang="en-CA" dirty="0"/>
          </a:p>
          <a:p>
            <a:pPr marL="0" indent="0">
              <a:buNone/>
            </a:pPr>
            <a:endParaRPr lang="en-CA" dirty="0"/>
          </a:p>
          <a:p>
            <a:r>
              <a:rPr lang="en-US" dirty="0">
                <a:hlinkClick r:id="rId4"/>
              </a:rPr>
              <a:t>First rabid moose in state history discovered in Western Alaska (alaskasnewssource.com</a:t>
            </a:r>
            <a:r>
              <a:rPr lang="en-US" dirty="0" smtClean="0">
                <a:hlinkClick r:id="rId4"/>
              </a:rPr>
              <a:t>)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56" y="740229"/>
            <a:ext cx="4910525" cy="570887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>
              <a:defRPr/>
            </a:pPr>
            <a:fld id="{A5F12CC5-A507-4028-B3C9-257C8E7073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6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20913</TotalTime>
  <Words>312</Words>
  <Application>Microsoft Office PowerPoint</Application>
  <PresentationFormat>Widescreen</PresentationFormat>
  <Paragraphs>46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2_Office Theme</vt:lpstr>
      <vt:lpstr>Community for Emerging and Zoonotic Diseases Identifying emerging risks through collective intelligence</vt:lpstr>
      <vt:lpstr>African Horse Sickness</vt:lpstr>
      <vt:lpstr>Molecular Identification of Culicoides Species and Host Preference Blood Meal in the African Horse Sickness Outbreak-Affected Area in Hua Hin District, Prachuap Khiri Khan Province, Thailand - PubMed (nih.gov)</vt:lpstr>
      <vt:lpstr>USDA APHIS | Vesicular Stomatitis</vt:lpstr>
      <vt:lpstr>USDA APHIS | Vesicular Stomatitis – Sit Rep June 8 2023</vt:lpstr>
      <vt:lpstr>Strangles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CEZD Provincial Engagement Meetings</dc:title>
  <dc:creator>Osborn, Andrea</dc:creator>
  <cp:lastModifiedBy>Osborn, Andrea (CFIA/ACIA)</cp:lastModifiedBy>
  <cp:revision>426</cp:revision>
  <dcterms:created xsi:type="dcterms:W3CDTF">2020-02-07T23:34:08Z</dcterms:created>
  <dcterms:modified xsi:type="dcterms:W3CDTF">2023-06-14T18:09:05Z</dcterms:modified>
</cp:coreProperties>
</file>